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86" r:id="rId3"/>
    <p:sldId id="497" r:id="rId4"/>
    <p:sldId id="487" r:id="rId5"/>
    <p:sldId id="488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76" autoAdjust="0"/>
    <p:restoredTop sz="86445" autoAdjust="0"/>
  </p:normalViewPr>
  <p:slideViewPr>
    <p:cSldViewPr>
      <p:cViewPr>
        <p:scale>
          <a:sx n="90" d="100"/>
          <a:sy n="90" d="100"/>
        </p:scale>
        <p:origin x="-1200" y="-2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18" y="9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1027E-FD26-4005-959D-7B4DDF3FA2CB}" type="datetimeFigureOut">
              <a:rPr lang="en-US" smtClean="0"/>
              <a:pPr/>
              <a:t>1/18/14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56996-2940-4416-A1B9-45A59BCDAD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2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56996-2940-4416-A1B9-45A59BCDAD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4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A37876-98EF-412D-95DC-8B3EF25998EF}" type="slidenum">
              <a:rPr lang="nl-NL"/>
              <a:pPr eaLnBrk="1" hangingPunct="1"/>
              <a:t>10</a:t>
            </a:fld>
            <a:endParaRPr lang="nl-NL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ACF1253-B284-4459-B5A6-E2C6FBCA972C}" type="slidenum">
              <a:rPr lang="en-US" sz="1200">
                <a:ea typeface="ＭＳ Ｐゴシック" pitchFamily="1" charset="-128"/>
              </a:rPr>
              <a:pPr algn="r"/>
              <a:t>10</a:t>
            </a:fld>
            <a:endParaRPr lang="en-US" sz="1200">
              <a:ea typeface="ＭＳ Ｐゴシック" pitchFamily="1" charset="-128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A37876-98EF-412D-95DC-8B3EF25998EF}" type="slidenum">
              <a:rPr lang="nl-NL"/>
              <a:pPr eaLnBrk="1" hangingPunct="1"/>
              <a:t>11</a:t>
            </a:fld>
            <a:endParaRPr lang="nl-NL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ACF1253-B284-4459-B5A6-E2C6FBCA972C}" type="slidenum">
              <a:rPr lang="en-US" sz="1200">
                <a:ea typeface="ＭＳ Ｐゴシック" pitchFamily="1" charset="-128"/>
              </a:rPr>
              <a:pPr algn="r"/>
              <a:t>11</a:t>
            </a:fld>
            <a:endParaRPr lang="en-US" sz="1200">
              <a:ea typeface="ＭＳ Ｐゴシック" pitchFamily="1" charset="-128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A37876-98EF-412D-95DC-8B3EF25998EF}" type="slidenum">
              <a:rPr lang="nl-NL"/>
              <a:pPr eaLnBrk="1" hangingPunct="1"/>
              <a:t>12</a:t>
            </a:fld>
            <a:endParaRPr lang="nl-NL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ACF1253-B284-4459-B5A6-E2C6FBCA972C}" type="slidenum">
              <a:rPr lang="en-US" sz="1200">
                <a:ea typeface="ＭＳ Ｐゴシック" pitchFamily="1" charset="-128"/>
              </a:rPr>
              <a:pPr algn="r"/>
              <a:t>12</a:t>
            </a:fld>
            <a:endParaRPr lang="en-US" sz="1200">
              <a:ea typeface="ＭＳ Ｐゴシック" pitchFamily="1" charset="-128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A37876-98EF-412D-95DC-8B3EF25998EF}" type="slidenum">
              <a:rPr lang="nl-NL"/>
              <a:pPr eaLnBrk="1" hangingPunct="1"/>
              <a:t>13</a:t>
            </a:fld>
            <a:endParaRPr lang="nl-NL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ACF1253-B284-4459-B5A6-E2C6FBCA972C}" type="slidenum">
              <a:rPr lang="en-US" sz="1200">
                <a:ea typeface="ＭＳ Ｐゴシック" pitchFamily="1" charset="-128"/>
              </a:rPr>
              <a:pPr algn="r"/>
              <a:t>13</a:t>
            </a:fld>
            <a:endParaRPr lang="en-US" sz="1200">
              <a:ea typeface="ＭＳ Ｐゴシック" pitchFamily="1" charset="-128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67577" indent="-224325" defTabSz="914437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16227" indent="-224325" defTabSz="914437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64878" indent="-224325" defTabSz="914437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13528" indent="-224325" defTabSz="914437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CA03151-0F6E-45CD-B2EA-4EF09E85A13A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smtClean="0">
                <a:ea typeface="ＭＳ Ｐゴシック" pitchFamily="1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467577" indent="-224325" defTabSz="914437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16227" indent="-224325" defTabSz="914437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364878" indent="-224325" defTabSz="914437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13528" indent="-224325" defTabSz="914437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CA03151-0F6E-45CD-B2EA-4EF09E85A13A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smtClean="0">
                <a:ea typeface="ＭＳ Ｐゴシック" pitchFamily="1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A37876-98EF-412D-95DC-8B3EF25998EF}" type="slidenum">
              <a:rPr lang="nl-NL"/>
              <a:pPr eaLnBrk="1" hangingPunct="1"/>
              <a:t>4</a:t>
            </a:fld>
            <a:endParaRPr lang="nl-NL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ACF1253-B284-4459-B5A6-E2C6FBCA972C}" type="slidenum">
              <a:rPr lang="en-US" sz="1200">
                <a:ea typeface="ＭＳ Ｐゴシック" pitchFamily="1" charset="-128"/>
              </a:rPr>
              <a:pPr algn="r"/>
              <a:t>4</a:t>
            </a:fld>
            <a:endParaRPr lang="en-US" sz="1200">
              <a:ea typeface="ＭＳ Ｐゴシック" pitchFamily="1" charset="-128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A37876-98EF-412D-95DC-8B3EF25998EF}" type="slidenum">
              <a:rPr lang="nl-NL"/>
              <a:pPr eaLnBrk="1" hangingPunct="1"/>
              <a:t>5</a:t>
            </a:fld>
            <a:endParaRPr lang="nl-NL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ACF1253-B284-4459-B5A6-E2C6FBCA972C}" type="slidenum">
              <a:rPr lang="en-US" sz="1200">
                <a:ea typeface="ＭＳ Ｐゴシック" pitchFamily="1" charset="-128"/>
              </a:rPr>
              <a:pPr algn="r"/>
              <a:t>5</a:t>
            </a:fld>
            <a:endParaRPr lang="en-US" sz="1200">
              <a:ea typeface="ＭＳ Ｐゴシック" pitchFamily="1" charset="-128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A37876-98EF-412D-95DC-8B3EF25998EF}" type="slidenum">
              <a:rPr lang="nl-NL"/>
              <a:pPr eaLnBrk="1" hangingPunct="1"/>
              <a:t>6</a:t>
            </a:fld>
            <a:endParaRPr lang="nl-NL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ACF1253-B284-4459-B5A6-E2C6FBCA972C}" type="slidenum">
              <a:rPr lang="en-US" sz="1200">
                <a:ea typeface="ＭＳ Ｐゴシック" pitchFamily="1" charset="-128"/>
              </a:rPr>
              <a:pPr algn="r"/>
              <a:t>6</a:t>
            </a:fld>
            <a:endParaRPr lang="en-US" sz="1200">
              <a:ea typeface="ＭＳ Ｐゴシック" pitchFamily="1" charset="-128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A37876-98EF-412D-95DC-8B3EF25998EF}" type="slidenum">
              <a:rPr lang="nl-NL"/>
              <a:pPr eaLnBrk="1" hangingPunct="1"/>
              <a:t>7</a:t>
            </a:fld>
            <a:endParaRPr lang="nl-NL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ACF1253-B284-4459-B5A6-E2C6FBCA972C}" type="slidenum">
              <a:rPr lang="en-US" sz="1200">
                <a:ea typeface="ＭＳ Ｐゴシック" pitchFamily="1" charset="-128"/>
              </a:rPr>
              <a:pPr algn="r"/>
              <a:t>7</a:t>
            </a:fld>
            <a:endParaRPr lang="en-US" sz="1200">
              <a:ea typeface="ＭＳ Ｐゴシック" pitchFamily="1" charset="-128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A37876-98EF-412D-95DC-8B3EF25998EF}" type="slidenum">
              <a:rPr lang="nl-NL"/>
              <a:pPr eaLnBrk="1" hangingPunct="1"/>
              <a:t>8</a:t>
            </a:fld>
            <a:endParaRPr lang="nl-NL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ACF1253-B284-4459-B5A6-E2C6FBCA972C}" type="slidenum">
              <a:rPr lang="en-US" sz="1200">
                <a:ea typeface="ＭＳ Ｐゴシック" pitchFamily="1" charset="-128"/>
              </a:rPr>
              <a:pPr algn="r"/>
              <a:t>8</a:t>
            </a:fld>
            <a:endParaRPr lang="en-US" sz="1200">
              <a:ea typeface="ＭＳ Ｐゴシック" pitchFamily="1" charset="-128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A37876-98EF-412D-95DC-8B3EF25998EF}" type="slidenum">
              <a:rPr lang="nl-NL"/>
              <a:pPr eaLnBrk="1" hangingPunct="1"/>
              <a:t>9</a:t>
            </a:fld>
            <a:endParaRPr lang="nl-NL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ACF1253-B284-4459-B5A6-E2C6FBCA972C}" type="slidenum">
              <a:rPr lang="en-US" sz="1200">
                <a:ea typeface="ＭＳ Ｐゴシック" pitchFamily="1" charset="-128"/>
              </a:rPr>
              <a:pPr algn="r"/>
              <a:t>9</a:t>
            </a:fld>
            <a:endParaRPr lang="en-US" sz="1200">
              <a:ea typeface="ＭＳ Ｐゴシック" pitchFamily="1" charset="-128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1/18/14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9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1/18/14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3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1/18/14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3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1/18/14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4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1/18/14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2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1/18/14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4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1/18/14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80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1/18/14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4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1/18/14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7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1/18/14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7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1/18/14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86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5B90-5919-426D-9FC7-4414B1939A03}" type="datetimeFigureOut">
              <a:rPr lang="en-GB" smtClean="0"/>
              <a:pPr/>
              <a:t>1/18/14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F785E-EEC5-40DE-A74A-B46FC2E95E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w.a.m.v.overveld@tue.nl" TargetMode="External"/><Relationship Id="rId4" Type="http://schemas.openxmlformats.org/officeDocument/2006/relationships/hyperlink" Target="mailto:v.a.j.borghuis@tue.n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.jpeg"/><Relationship Id="rId5" Type="http://schemas.openxmlformats.org/officeDocument/2006/relationships/image" Target="../media/image8.jpeg"/><Relationship Id="rId6" Type="http://schemas.microsoft.com/office/2007/relationships/hdphoto" Target="../media/hdphoto6.wdp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.jpeg"/><Relationship Id="rId5" Type="http://schemas.openxmlformats.org/officeDocument/2006/relationships/image" Target="../media/image9.jpeg"/><Relationship Id="rId6" Type="http://schemas.microsoft.com/office/2007/relationships/hdphoto" Target="../media/hdphoto7.wdp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.jpeg"/><Relationship Id="rId5" Type="http://schemas.openxmlformats.org/officeDocument/2006/relationships/image" Target="../media/image10.jpeg"/><Relationship Id="rId6" Type="http://schemas.microsoft.com/office/2007/relationships/hdphoto" Target="../media/hdphoto8.wdp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.jpeg"/><Relationship Id="rId5" Type="http://schemas.openxmlformats.org/officeDocument/2006/relationships/image" Target="../media/image11.jpeg"/><Relationship Id="rId6" Type="http://schemas.microsoft.com/office/2007/relationships/hdphoto" Target="../media/hdphoto9.wdp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hyperlink" Target="http://en.wikipedia.org/wiki/Mathematics" TargetMode="External"/><Relationship Id="rId5" Type="http://schemas.openxmlformats.org/officeDocument/2006/relationships/hyperlink" Target="http://nl.wikipedia.org/wiki/MathWorld" TargetMode="External"/><Relationship Id="rId6" Type="http://schemas.openxmlformats.org/officeDocument/2006/relationships/hyperlink" Target="http://mathworld.wolfram.com/" TargetMode="External"/><Relationship Id="rId7" Type="http://schemas.openxmlformats.org/officeDocument/2006/relationships/hyperlink" Target="http://www.keesvanoverveld.com/modeling/lectureMaterial/relwiz.html" TargetMode="External"/><Relationship Id="rId8" Type="http://schemas.openxmlformats.org/officeDocument/2006/relationships/image" Target="../media/image2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microsoft.com/office/2007/relationships/hdphoto" Target="../media/hdphoto1.wdp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.jpeg"/><Relationship Id="rId5" Type="http://schemas.openxmlformats.org/officeDocument/2006/relationships/image" Target="../media/image4.jpeg"/><Relationship Id="rId6" Type="http://schemas.microsoft.com/office/2007/relationships/hdphoto" Target="../media/hdphoto2.wdp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.jpeg"/><Relationship Id="rId5" Type="http://schemas.openxmlformats.org/officeDocument/2006/relationships/image" Target="../media/image5.jpeg"/><Relationship Id="rId6" Type="http://schemas.microsoft.com/office/2007/relationships/hdphoto" Target="../media/hdphoto3.wdp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.jpeg"/><Relationship Id="rId5" Type="http://schemas.openxmlformats.org/officeDocument/2006/relationships/image" Target="../media/image6.jpeg"/><Relationship Id="rId6" Type="http://schemas.microsoft.com/office/2007/relationships/hdphoto" Target="../media/hdphoto4.wdp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.jpeg"/><Relationship Id="rId5" Type="http://schemas.openxmlformats.org/officeDocument/2006/relationships/image" Target="../media/image7.jpeg"/><Relationship Id="rId6" Type="http://schemas.microsoft.com/office/2007/relationships/hdphoto" Target="../media/hdphoto5.wdp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core Course on Modeling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228850"/>
          </a:xfrm>
        </p:spPr>
        <p:txBody>
          <a:bodyPr>
            <a:normAutofit/>
          </a:bodyPr>
          <a:lstStyle/>
          <a:p>
            <a:r>
              <a:rPr lang="nl-NL" sz="1600" dirty="0" err="1"/>
              <a:t>Introduction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Modeling</a:t>
            </a:r>
          </a:p>
          <a:p>
            <a:r>
              <a:rPr lang="nl-NL" sz="1600" dirty="0"/>
              <a:t>0LAB0 0LBB0 0LCB0 </a:t>
            </a:r>
            <a:r>
              <a:rPr lang="nl-NL" sz="1600" dirty="0" smtClean="0"/>
              <a:t>0LDB0</a:t>
            </a:r>
          </a:p>
          <a:p>
            <a:r>
              <a:rPr lang="nl-NL" sz="1600" dirty="0" smtClean="0">
                <a:hlinkClick r:id="rId3"/>
              </a:rPr>
              <a:t>c.w.a.m.v.overveld@tue.nl</a:t>
            </a:r>
            <a:endParaRPr lang="nl-NL" sz="1600" dirty="0"/>
          </a:p>
          <a:p>
            <a:r>
              <a:rPr lang="nl-NL" sz="1600" dirty="0" smtClean="0">
                <a:hlinkClick r:id="rId4"/>
              </a:rPr>
              <a:t>v.a.j.borghuis@tue.nl</a:t>
            </a:r>
            <a:r>
              <a:rPr lang="nl-NL" sz="1600" dirty="0" smtClean="0"/>
              <a:t> </a:t>
            </a:r>
          </a:p>
          <a:p>
            <a:endParaRPr lang="nl-NL" sz="1600" dirty="0"/>
          </a:p>
          <a:p>
            <a:r>
              <a:rPr lang="nl-NL" sz="1600" dirty="0" smtClean="0"/>
              <a:t>P.8</a:t>
            </a:r>
            <a:endParaRPr lang="en-US" sz="1600" dirty="0"/>
          </a:p>
          <a:p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24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148">
        <p:fade/>
      </p:transition>
    </mc:Choice>
    <mc:Fallback>
      <p:transition xmlns:p14="http://schemas.microsoft.com/office/powerpoint/2010/main" spd="med" advTm="25148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1" name="Rechte verbindingslijn 10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kstvak 3"/>
          <p:cNvSpPr txBox="1"/>
          <p:nvPr/>
        </p:nvSpPr>
        <p:spPr>
          <a:xfrm>
            <a:off x="194400" y="914400"/>
            <a:ext cx="3081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smooth or not smooth?</a:t>
            </a:r>
          </a:p>
          <a:p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Simplest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item changes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market share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change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smooth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6" t="2686" b="2169"/>
          <a:stretch/>
        </p:blipFill>
        <p:spPr>
          <a:xfrm>
            <a:off x="4419156" y="-2646"/>
            <a:ext cx="4724844" cy="5146146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5940152" y="4515966"/>
            <a:ext cx="1975247" cy="343214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8566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chemeClr val="tx2"/>
              </a:buClr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Example: the market share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function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1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14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212">
        <p:fade/>
      </p:transition>
    </mc:Choice>
    <mc:Fallback>
      <p:transition xmlns:p14="http://schemas.microsoft.com/office/powerpoint/2010/main" spd="med" advTm="2121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1" name="Rechte verbindingslijn 10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9" t="1780"/>
          <a:stretch/>
        </p:blipFill>
        <p:spPr>
          <a:xfrm>
            <a:off x="4716016" y="0"/>
            <a:ext cx="4427984" cy="513083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4400" y="914400"/>
            <a:ext cx="3081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additive,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non-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these terms,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must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carefully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non-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rational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al 2"/>
          <p:cNvSpPr/>
          <p:nvPr/>
        </p:nvSpPr>
        <p:spPr>
          <a:xfrm>
            <a:off x="6413177" y="4803998"/>
            <a:ext cx="1975247" cy="343214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8566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chemeClr val="tx2"/>
              </a:buClr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Example: the market share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function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1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20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9107">
        <p:fade/>
      </p:transition>
    </mc:Choice>
    <mc:Fallback>
      <p:transition xmlns:p14="http://schemas.microsoft.com/office/powerpoint/2010/main" spd="med" advTm="5910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1" name="Rechte verbindingslijn 10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2" t="2697"/>
          <a:stretch/>
        </p:blipFill>
        <p:spPr>
          <a:xfrm>
            <a:off x="4846669" y="1"/>
            <a:ext cx="4297331" cy="51435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4400" y="914400"/>
            <a:ext cx="3081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logarithmic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NL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exponential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logarithmic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exponential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the right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other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al 2"/>
          <p:cNvSpPr/>
          <p:nvPr/>
        </p:nvSpPr>
        <p:spPr>
          <a:xfrm>
            <a:off x="6773217" y="4803998"/>
            <a:ext cx="1975247" cy="343214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8566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chemeClr val="tx2"/>
              </a:buClr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Example: the market share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function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1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761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2784">
        <p:fade/>
      </p:transition>
    </mc:Choice>
    <mc:Fallback>
      <p:transition xmlns:p14="http://schemas.microsoft.com/office/powerpoint/2010/main" spd="med" advTm="22784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1" name="Rechte verbindingslijn 10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6" t="1425"/>
          <a:stretch/>
        </p:blipFill>
        <p:spPr>
          <a:xfrm>
            <a:off x="3825725" y="0"/>
            <a:ext cx="5318275" cy="51494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94399" y="914400"/>
            <a:ext cx="36313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no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sub-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categories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wizard.</a:t>
            </a:r>
          </a:p>
          <a:p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‘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’-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lemma,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logistic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exacly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al 2"/>
          <p:cNvSpPr/>
          <p:nvPr/>
        </p:nvSpPr>
        <p:spPr>
          <a:xfrm>
            <a:off x="7277273" y="4083918"/>
            <a:ext cx="1975247" cy="1063294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8566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chemeClr val="tx2"/>
              </a:buClr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Example: the market share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function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1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47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9846">
        <p:fade/>
      </p:transition>
    </mc:Choice>
    <mc:Fallback>
      <p:transition xmlns:p14="http://schemas.microsoft.com/office/powerpoint/2010/main" spd="med" advTm="5984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94400" y="1137394"/>
            <a:ext cx="868680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hangingPunct="1"/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Contents:</a:t>
            </a:r>
          </a:p>
          <a:p>
            <a:pPr marL="0" indent="0" eaLnBrk="1" hangingPunct="1"/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eaLnBrk="1" hangingPunct="1"/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Finding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useful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notions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mathematics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eaLnBrk="1" hangingPunct="1"/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wizard</a:t>
            </a:r>
          </a:p>
          <a:p>
            <a:pPr marL="0" indent="0" eaLnBrk="1" hangingPunct="1"/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Example: the marketshare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1" name="Rechte verbindingslijn 10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853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223">
        <p:fade/>
      </p:transition>
    </mc:Choice>
    <mc:Fallback>
      <p:transition xmlns:p14="http://schemas.microsoft.com/office/powerpoint/2010/main" spd="med" advTm="18223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94400" y="194400"/>
            <a:ext cx="8686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6381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eaLnBrk="1" hangingPunct="1"/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Finding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useful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notions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mathematics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eaLnBrk="1" hangingPunct="1"/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eaLnBrk="1" hangingPunct="1"/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technical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term, go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/>
              </a:rPr>
              <a:t>http://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/>
              </a:rPr>
              <a:t>en.wikipedia.org/wiki/Mathematics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5"/>
              </a:rPr>
              <a:t>http://nl.wikipedia.org/wiki/MathWorld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6"/>
              </a:rPr>
              <a:t>http://mathworld.wolfram.com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6"/>
              </a:rPr>
              <a:t>/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eaLnBrk="1" hangingPunct="1"/>
            <a:endParaRPr lang="nl-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eaLnBrk="1" hangingPunct="1"/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don’t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terminology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go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eaLnBrk="1" hangingPunct="1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7"/>
              </a:rPr>
              <a:t>http://www.keesvanoverveld.com/modeling/lectureMaterial/relwiz.html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eaLnBrk="1" hangingPunct="1"/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 click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here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(‘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wizard’):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1" name="Rechte verbindingslijn 10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ctieknop: Film 1">
            <a:hlinkClick r:id="rId7" highlightClick="1"/>
          </p:cNvPr>
          <p:cNvSpPr/>
          <p:nvPr/>
        </p:nvSpPr>
        <p:spPr>
          <a:xfrm>
            <a:off x="4716016" y="3992463"/>
            <a:ext cx="1296144" cy="61495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250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6264">
        <p:fade/>
      </p:transition>
    </mc:Choice>
    <mc:Fallback>
      <p:transition xmlns:p14="http://schemas.microsoft.com/office/powerpoint/2010/main" spd="med" advTm="76264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 bldLvl="5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1" name="Rechte verbindingslijn 10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856662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chemeClr val="tx2"/>
              </a:buClr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relation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 wizard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1" charset="-128"/>
            </a:endParaRPr>
          </a:p>
          <a:p>
            <a:pPr marL="0" indent="0" eaLnBrk="1" hangingPunct="1">
              <a:buClr>
                <a:schemeClr val="tx2"/>
              </a:buClr>
            </a:pPr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1" charset="-128"/>
            </a:endParaRPr>
          </a:p>
          <a:p>
            <a:pPr marL="0" indent="0" eaLnBrk="1" hangingPunct="1">
              <a:buClr>
                <a:schemeClr val="tx2"/>
              </a:buClr>
            </a:pP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Start with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some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relation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 in mind</a:t>
            </a:r>
          </a:p>
          <a:p>
            <a:pPr marL="0" indent="0" eaLnBrk="1" hangingPunct="1">
              <a:buClr>
                <a:schemeClr val="tx2"/>
              </a:buClr>
            </a:pP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1" charset="-128"/>
              <a:sym typeface="Wingdings" pitchFamily="2" charset="2"/>
            </a:endParaRPr>
          </a:p>
          <a:p>
            <a:pPr marL="0" indent="0" eaLnBrk="1" hangingPunct="1">
              <a:buClr>
                <a:schemeClr val="tx2"/>
              </a:buClr>
            </a:pPr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1" charset="-128"/>
              <a:sym typeface="Wingdings" pitchFamily="2" charset="2"/>
            </a:endParaRPr>
          </a:p>
          <a:p>
            <a:pPr marL="0" indent="0" eaLnBrk="1" hangingPunct="1">
              <a:buClr>
                <a:schemeClr val="tx2"/>
              </a:buClr>
            </a:pP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Questions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ask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about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specific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 features to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narrow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 down the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mathematical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 domain</a:t>
            </a:r>
          </a:p>
          <a:p>
            <a:pPr marL="0" indent="0" eaLnBrk="1" hangingPunct="1">
              <a:buClr>
                <a:schemeClr val="tx2"/>
              </a:buClr>
            </a:pPr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1" charset="-128"/>
              <a:sym typeface="Wingdings" pitchFamily="2" charset="2"/>
            </a:endParaRPr>
          </a:p>
          <a:p>
            <a:pPr marL="0" indent="0" eaLnBrk="1" hangingPunct="1">
              <a:buClr>
                <a:schemeClr val="tx2"/>
              </a:buClr>
            </a:pP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Clicking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 the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selected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answer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 leads to follow-up pages</a:t>
            </a:r>
          </a:p>
          <a:p>
            <a:pPr marL="0" indent="0" eaLnBrk="1" hangingPunct="1">
              <a:buClr>
                <a:schemeClr val="tx2"/>
              </a:buClr>
            </a:pPr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1" charset="-128"/>
              <a:sym typeface="Wingdings" pitchFamily="2" charset="2"/>
            </a:endParaRPr>
          </a:p>
          <a:p>
            <a:pPr marL="0" indent="0" eaLnBrk="1" hangingPunct="1">
              <a:buClr>
                <a:schemeClr val="tx2"/>
              </a:buClr>
            </a:pP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If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you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 get lost: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use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parent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-links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to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  <a:sym typeface="Wingdings" pitchFamily="2" charset="2"/>
              </a:rPr>
              <a:t> get back on track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1" charset="-128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82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8601">
        <p:fade/>
      </p:transition>
    </mc:Choice>
    <mc:Fallback>
      <p:transition xmlns:p14="http://schemas.microsoft.com/office/powerpoint/2010/main" spd="med" advTm="16860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1" name="Rechte verbindingslijn 10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"/>
                    </a14:imgEffect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9963" y="-23688"/>
            <a:ext cx="5679628" cy="5167187"/>
          </a:xfrm>
          <a:prstGeom prst="rect">
            <a:avLst/>
          </a:prstGeom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8566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chemeClr val="tx2"/>
              </a:buClr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Example: the market share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function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1" charset="-128"/>
            </a:endParaRPr>
          </a:p>
        </p:txBody>
      </p:sp>
      <p:sp>
        <p:nvSpPr>
          <p:cNvPr id="3" name="Ovaal 2"/>
          <p:cNvSpPr/>
          <p:nvPr/>
        </p:nvSpPr>
        <p:spPr>
          <a:xfrm>
            <a:off x="5724128" y="4892832"/>
            <a:ext cx="1975247" cy="343214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/>
          <p:cNvSpPr txBox="1"/>
          <p:nvPr/>
        </p:nvSpPr>
        <p:spPr>
          <a:xfrm>
            <a:off x="194400" y="914400"/>
            <a:ext cx="3081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stochastic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deterministic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look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box model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deterministic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8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656">
        <p:fade/>
      </p:transition>
    </mc:Choice>
    <mc:Fallback>
      <p:transition xmlns:p14="http://schemas.microsoft.com/office/powerpoint/2010/main" spd="med" advTm="100656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1" name="Rechte verbindingslijn 10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5545" y="0"/>
            <a:ext cx="5004967" cy="5216611"/>
          </a:xfrm>
          <a:prstGeom prst="rect">
            <a:avLst/>
          </a:prstGeom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8566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chemeClr val="tx2"/>
              </a:buClr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Example: the market share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function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1" charset="-128"/>
            </a:endParaRPr>
          </a:p>
        </p:txBody>
      </p:sp>
      <p:sp>
        <p:nvSpPr>
          <p:cNvPr id="3" name="Ovaal 2"/>
          <p:cNvSpPr/>
          <p:nvPr/>
        </p:nvSpPr>
        <p:spPr>
          <a:xfrm>
            <a:off x="6269161" y="4388776"/>
            <a:ext cx="1975247" cy="343214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/>
          <p:cNvSpPr txBox="1"/>
          <p:nvPr/>
        </p:nvSpPr>
        <p:spPr>
          <a:xfrm>
            <a:off x="194400" y="914400"/>
            <a:ext cx="3081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believe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 share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item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function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82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403">
        <p:fade/>
      </p:transition>
    </mc:Choice>
    <mc:Fallback>
      <p:transition xmlns:p14="http://schemas.microsoft.com/office/powerpoint/2010/main" spd="med" advTm="42403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1" name="Rechte verbindingslijn 10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kstvak 3"/>
          <p:cNvSpPr txBox="1"/>
          <p:nvPr/>
        </p:nvSpPr>
        <p:spPr>
          <a:xfrm>
            <a:off x="194400" y="914400"/>
            <a:ext cx="3081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type of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quantities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share is a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numeric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function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801" y="3361"/>
            <a:ext cx="4455711" cy="5140140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6269161" y="3723878"/>
            <a:ext cx="1975247" cy="343214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8566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chemeClr val="tx2"/>
              </a:buClr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Example: the market share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function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1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91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9589">
        <p:fade/>
      </p:transition>
    </mc:Choice>
    <mc:Fallback>
      <p:transition xmlns:p14="http://schemas.microsoft.com/office/powerpoint/2010/main" spd="med" advTm="39589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1" name="Rechte verbindingslijn 10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kstvak 3"/>
          <p:cNvSpPr txBox="1"/>
          <p:nvPr/>
        </p:nvSpPr>
        <p:spPr>
          <a:xfrm>
            <a:off x="194400" y="914400"/>
            <a:ext cx="30814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features or the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features of the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local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features</a:t>
            </a:r>
          </a:p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(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if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our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guess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is wrong, we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back up later)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9993" y="-20538"/>
            <a:ext cx="4680520" cy="5176565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6269161" y="4820824"/>
            <a:ext cx="1975247" cy="343214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8566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chemeClr val="tx2"/>
              </a:buClr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Example: the market share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function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1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53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454">
        <p:fade/>
      </p:transition>
    </mc:Choice>
    <mc:Fallback>
      <p:transition xmlns:p14="http://schemas.microsoft.com/office/powerpoint/2010/main" spd="med" advTm="60454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</p:grpSpPr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1" name="Rechte verbindingslijn 10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kstvak 3"/>
          <p:cNvSpPr txBox="1"/>
          <p:nvPr/>
        </p:nvSpPr>
        <p:spPr>
          <a:xfrm>
            <a:off x="194400" y="914400"/>
            <a:ext cx="3081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monotonic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not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monotonic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share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item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monotonic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9992" y="0"/>
            <a:ext cx="4644008" cy="5145900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5940152" y="4172752"/>
            <a:ext cx="1975247" cy="343214"/>
          </a:xfrm>
          <a:prstGeom prst="ellipse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94400" y="194400"/>
            <a:ext cx="88566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chemeClr val="tx2"/>
              </a:buClr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Example: the market share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1" charset="-128"/>
              </a:rPr>
              <a:t>function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1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855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332">
        <p:fade/>
      </p:transition>
    </mc:Choice>
    <mc:Fallback>
      <p:transition xmlns:p14="http://schemas.microsoft.com/office/powerpoint/2010/main" spd="med" advTm="2833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2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9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7.6|1.7|2.2|31.1|5.4|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3.2|29.4|25.2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9|46|4.7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4.5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9.6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26.8|5.8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4732</TotalTime>
  <Words>464</Words>
  <Application>Microsoft Macintosh PowerPoint</Application>
  <PresentationFormat>On-screen Show (16:9)</PresentationFormat>
  <Paragraphs>94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 core Course on Modeling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TU/e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Tijn Borghuis</cp:lastModifiedBy>
  <cp:revision>434</cp:revision>
  <dcterms:created xsi:type="dcterms:W3CDTF">2013-05-16T11:19:57Z</dcterms:created>
  <dcterms:modified xsi:type="dcterms:W3CDTF">2014-01-18T15:58:31Z</dcterms:modified>
</cp:coreProperties>
</file>